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3" r:id="rId4"/>
    <p:sldId id="282" r:id="rId5"/>
    <p:sldId id="284" r:id="rId6"/>
    <p:sldId id="286" r:id="rId7"/>
    <p:sldId id="2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81618" autoAdjust="0"/>
  </p:normalViewPr>
  <p:slideViewPr>
    <p:cSldViewPr snapToGrid="0">
      <p:cViewPr varScale="1">
        <p:scale>
          <a:sx n="85" d="100"/>
          <a:sy n="85" d="100"/>
        </p:scale>
        <p:origin x="1088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EE920-A146-43D7-AEE4-9F5E96B24F24}" type="datetimeFigureOut">
              <a:rPr lang="en-US" smtClean="0"/>
              <a:t>1/14/20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FA255-DBAE-4655-8256-EBD15F62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5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9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1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2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52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3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2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0" descr="titlebkg_v4">
            <a:extLst>
              <a:ext uri="{FF2B5EF4-FFF2-40B4-BE49-F238E27FC236}">
                <a16:creationId xmlns:a16="http://schemas.microsoft.com/office/drawing/2014/main" id="{2E9EAD42-7A4F-498A-8CF6-EA27DC195F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1" descr="cover-bottom_v3">
            <a:extLst>
              <a:ext uri="{FF2B5EF4-FFF2-40B4-BE49-F238E27FC236}">
                <a16:creationId xmlns:a16="http://schemas.microsoft.com/office/drawing/2014/main" id="{5A491945-3501-487D-9AFC-5AE16D7CFE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6378"/>
            <a:ext cx="121920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5">
            <a:extLst>
              <a:ext uri="{FF2B5EF4-FFF2-40B4-BE49-F238E27FC236}">
                <a16:creationId xmlns:a16="http://schemas.microsoft.com/office/drawing/2014/main" id="{08F8FBC9-758F-4385-A574-C64E20F96D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616200"/>
            <a:ext cx="12192000" cy="1058863"/>
          </a:xfrm>
          <a:prstGeom prst="rect">
            <a:avLst/>
          </a:prstGeom>
          <a:solidFill>
            <a:srgbClr val="54BC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5C72D-2F20-4C94-8EA9-1EEEA0B59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1084" y="2616201"/>
            <a:ext cx="9144000" cy="105886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7FA3B-73A4-4AE5-92A6-BAA4D364F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1084" y="381394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7486-F2F8-463D-936F-E3F43EB0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893E3-16A6-4710-B530-D8703FF9D856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2A916-35D9-465A-A696-26EC64AB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91262"/>
            <a:ext cx="4114800" cy="430213"/>
          </a:xfrm>
        </p:spPr>
        <p:txBody>
          <a:bodyPr/>
          <a:lstStyle/>
          <a:p>
            <a:r>
              <a:rPr lang="en-US" altLang="en-US" dirty="0">
                <a:solidFill>
                  <a:srgbClr val="5F6062"/>
                </a:solidFill>
                <a:latin typeface="Arial" panose="020B0604020202020204" pitchFamily="34" charset="0"/>
              </a:rPr>
              <a:t>AMPO • 444 North Capital Street NW, Suite 532 • Washington, DC 20001 • </a:t>
            </a:r>
            <a:r>
              <a:rPr lang="en-US" altLang="en-US" b="1" dirty="0" err="1">
                <a:solidFill>
                  <a:srgbClr val="5F6062"/>
                </a:solidFill>
                <a:latin typeface="Arial" panose="020B0604020202020204" pitchFamily="34" charset="0"/>
              </a:rPr>
              <a:t>tel</a:t>
            </a:r>
            <a:r>
              <a:rPr lang="en-US" altLang="en-US" b="1" dirty="0">
                <a:solidFill>
                  <a:srgbClr val="5F6062"/>
                </a:solidFill>
                <a:latin typeface="Arial" panose="020B0604020202020204" pitchFamily="34" charset="0"/>
              </a:rPr>
              <a:t>:</a:t>
            </a:r>
            <a:r>
              <a:rPr lang="en-US" altLang="en-US" dirty="0">
                <a:solidFill>
                  <a:srgbClr val="5F6062"/>
                </a:solidFill>
                <a:latin typeface="Arial" panose="020B0604020202020204" pitchFamily="34" charset="0"/>
              </a:rPr>
              <a:t> 202.624.3680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49828-E4B8-4BC6-8C26-73164CD1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47">
            <a:extLst>
              <a:ext uri="{FF2B5EF4-FFF2-40B4-BE49-F238E27FC236}">
                <a16:creationId xmlns:a16="http://schemas.microsoft.com/office/drawing/2014/main" id="{F0EB0FD5-9FEA-4F44-9219-F8D01EE515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1" y="528637"/>
            <a:ext cx="1720850" cy="4638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61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218C-D32A-4DB6-AD96-F6845C4A4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D4881-39D6-490B-9B18-BEBCFFDB6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B580B-BC67-4F30-9974-F86D84C9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0872" y="5811838"/>
            <a:ext cx="381000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CCDB60-CC00-4D52-9057-2725870D7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335FE6-84BC-4DE1-8989-5440C83E7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72CE28-801C-4045-A042-5FCDFF9824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310159-7501-420A-A08E-C00FAA21A3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9CE763-CE68-4CD6-A21E-88D663E4E4E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B30E1E-129F-4AD7-A968-80A81BA85A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70FD47-E872-42E7-84A6-44C532307B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E8383E-8CCE-4730-B7D7-7B5C4ADA978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1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5791-879B-47CA-BF02-4A413118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CC078-3CF9-4962-A924-CC6F40FB7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A54E2-69D5-419B-A35A-2F0C75A2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7744" y="5724525"/>
            <a:ext cx="399473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884ADC-2097-490B-9A81-2EA59FECC2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9CAAB6-2727-433C-8066-097DB384FC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F6CFB-CA19-4BF2-9D9E-7A2286BDD2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65FEC3-9731-443A-AAB4-3A091A6649A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BA9755-7B51-4332-93C2-98E7B4576E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6D75DD-9FC6-42E4-87C9-9B47E97BCBB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5A146-6591-4D3A-AA4B-FC4D87C49B1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32B746-7071-45A4-AF94-DD297DB31E1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90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58F05-ACD9-402E-A928-EFF5B5E9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85D3C-1733-48CD-8276-24BFABC17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2DD02F-98F6-4D87-B4F1-AD39F90A2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EE551-BDBF-4667-9343-A8866F35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5811838"/>
            <a:ext cx="501073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31C07-1179-422C-A191-36C3F8676E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0048B4-0A5D-4A06-9073-30F30C5FC9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9567BE-7A04-4600-AC01-85960445AC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AAC629-8692-4092-B443-562C4A2EF1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3CCEFC-AEC1-42CA-85A2-D5900D1836B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6DF012-105E-4353-A008-F57EF18571F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1AF6A7-3146-4792-B012-956C25F9F8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6FC326-535D-4E1C-AADC-3449F33E789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9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54DD-1EB9-486F-B6F9-D491278D5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A5265-45EB-41C5-920E-157DDD849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D75F2-0F19-47F4-9D3D-5B66C7683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140AF-E1AA-4DE2-9B70-31276E874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4CCBF-8E72-4C5C-9F94-226506B8D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9007D0-F44C-4617-9145-1C45B970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0013" y="5824538"/>
            <a:ext cx="427182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F63E81-A7D3-490F-A58F-BFA7E1CC9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E22731-D586-4622-81AB-E1CA79F8B6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595CE6-2F49-42C9-AF2B-07E9D4BB24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487C4F-D587-4630-AFBF-786674CAF7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B95214-9001-42D4-9AB9-11BE4271F3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072F60-7A63-4DCA-BFD4-CA8AEF342E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710B63-D7D2-4123-8757-A2899952F21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3DA774-00D6-4F73-9BC2-2CCEF9FF956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4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284E2-3CC6-424C-AE88-20F91BF5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0BF85-99E3-4AF1-AD39-6C85A490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4689" y="5774459"/>
            <a:ext cx="445655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A5171-6F48-4985-AB45-87FAE6EDE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6D07B-6CD2-4D4C-8072-464BD531A7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BC10F0-2B46-4192-9B46-129BCEF2A8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A997AD-62F5-471E-A832-35C057C5BA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6F365-385D-4BE8-B385-304F80047A6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3FA11F-C5DE-4B85-AFA4-44E65AF71A3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9CE780-07EF-4037-93B8-7D9F944F35B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78E124-A5D2-4C5F-99DF-B2A123C0563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A3459-5C5B-40E6-9069-3A290435A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8508" y="5848350"/>
            <a:ext cx="473364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03795-47A4-4605-9C19-6CC8A6DA94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88C567-BE1D-456E-A1F7-0C122B6CC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4913EA-B000-4EF5-A8DB-7A60C3A2B0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F7CD21-8B18-4164-BE82-80F4DFDC82A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11C24A-3DB7-4583-9C8F-B00BC5C7325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1FED61-FA3E-4E90-8812-902BF7B81A6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D57FE4-186E-4FA3-8AD8-22844E152CC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8F4476-3974-4AF9-B95E-B26A48DA94B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4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B266-DAE9-4704-9B30-84976B75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1933-6D8C-4B37-BA67-D498C900D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A3DB6-004E-474E-B614-3C83B1112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19F97-F007-4CE5-BCA9-11506B23E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342" y="5495925"/>
            <a:ext cx="436418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BF9A91-90AF-4156-AC12-619C282DB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AD562A-392F-4514-9202-17E72622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2A3767-87C3-4198-BC5F-C8E8198DB3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A086F6-F1FB-499C-95AE-60656A69D06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4B34AC-CB01-473C-B30F-6D8E0495CC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E9E463-24CC-4331-A819-236FFE97959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445761-6AB5-4644-99EC-057233E90F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9CA58B-6464-4D43-8376-E18D8862155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7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6CB4-8201-4E65-8CF1-3C6197016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1DD403-0F54-4DD3-9CD0-64875F540A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2F0AC-76F8-47B4-A1D6-3E7DB2DEC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C3A65-F2BE-4393-A3C0-215449B9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2196" y="5495925"/>
            <a:ext cx="408709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15B45B-7FF1-4E3F-B473-3CBBF73186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61C533-8F9D-43EE-8C06-8E8351F31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442806-6A54-4209-8FF6-A444950CFE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3F5148-B467-4ACE-A6E4-003E159CA1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54628E-656E-4792-9090-215DC2EDB6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2E2159-457E-4C3E-8FD6-59D6C8BEFE5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E0E6B8-B71C-4970-83F4-E3EF85B3A6E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D20E11-3673-4886-AFCD-891D782BD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0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66DE-97BB-44CF-A06A-385315C7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679130-E826-4E8A-ADBE-81C51D40A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C88D2-EF82-47CC-86EE-4AFBF34B3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236" y="5809240"/>
            <a:ext cx="424872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8D80D7-FFB5-4194-8F62-4D7CA3B553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FB3B38-EFF7-4ED9-92B6-F290B2D54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74E07F-C9CC-4587-A9B6-2CC2B69E58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094525-0FBC-4D59-8331-0BD00DB00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49DB0-F28F-4596-A3BD-A70B8F7AB1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F6B83C-732B-46D4-80C7-0C3A99458CC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BF9FA1-9BE0-4A0A-8824-4FF6D6A2333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8264AC-8F77-4690-86C2-0E05AD990F4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7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9353F7-BFC0-4230-B54C-5B0F786C6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D824D-9937-4472-9A59-5EEC8FD36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858FA-515A-4A05-AF77-0826F836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5811838"/>
            <a:ext cx="381000" cy="365125"/>
          </a:xfrm>
        </p:spPr>
        <p:txBody>
          <a:bodyPr/>
          <a:lstStyle/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F12C5C-6DE7-455D-9A57-DA4B3A1FBB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8" y="6322872"/>
            <a:ext cx="876422" cy="38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220FF-452F-479A-A6AA-F4DC14445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65" y="6243451"/>
            <a:ext cx="761844" cy="519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71423-A655-4B11-A306-73637ACCC8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80" y="6332386"/>
            <a:ext cx="1444233" cy="363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D13175-BDDC-48DF-8D02-351987388A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40" y="6285451"/>
            <a:ext cx="1310234" cy="472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89E07E-D8CA-409F-802F-615BADDF3EB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37" y="6273174"/>
            <a:ext cx="1362265" cy="485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946977-F482-4CD8-89BF-0AA06EC315A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20" y="6403483"/>
            <a:ext cx="1447176" cy="2823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D5D11A-174B-4042-AD1D-E50B9D5FEF0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7" y="6409382"/>
            <a:ext cx="1153522" cy="2063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F25C07-2BEB-4F2B-91E9-8780193BEC8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77" y="6323151"/>
            <a:ext cx="1380978" cy="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0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205B2-8CC3-4A4E-B6BF-480705A48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88" y="3159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97F40-5A5F-431B-987D-80F9D97AA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68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F9D0C-CF42-4B18-B239-C002ACC43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893E3-16A6-4710-B530-D8703FF9D856}" type="datetimeFigureOut">
              <a:rPr lang="en-US" smtClean="0"/>
              <a:t>1/14/20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32A60-CF14-4CAC-B81F-5B75CE37B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FD02C-8F35-4DAB-B42B-FDBDDBAB1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96D8C-4F3E-431B-BBD3-D93C921EFA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D66BF4A-1AAB-4632-B509-0D24437B1D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" cy="2743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3BD4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pic>
        <p:nvPicPr>
          <p:cNvPr id="8" name="Picture 25">
            <a:extLst>
              <a:ext uri="{FF2B5EF4-FFF2-40B4-BE49-F238E27FC236}">
                <a16:creationId xmlns:a16="http://schemas.microsoft.com/office/drawing/2014/main" id="{6CC2F27A-FA15-4D7D-987C-FBB7D8113A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50800"/>
            <a:ext cx="730250" cy="1968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47A7C549-FB69-46F6-918D-4680E5DAF1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4736"/>
            <a:ext cx="911225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1">
            <a:extLst>
              <a:ext uri="{FF2B5EF4-FFF2-40B4-BE49-F238E27FC236}">
                <a16:creationId xmlns:a16="http://schemas.microsoft.com/office/drawing/2014/main" id="{F0CAE0F1-CEF7-4F2B-B1BD-F16B6D09E2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460824"/>
            <a:ext cx="914400" cy="2397176"/>
          </a:xfrm>
          <a:prstGeom prst="rect">
            <a:avLst/>
          </a:prstGeom>
          <a:solidFill>
            <a:srgbClr val="F3BD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1CC19025-45F6-4518-9CD2-4FEE5495BE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257675"/>
            <a:ext cx="76993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B41B62-EB4C-4D84-A262-B65F62913B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5554663"/>
            <a:ext cx="76993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10">
            <a:extLst>
              <a:ext uri="{FF2B5EF4-FFF2-40B4-BE49-F238E27FC236}">
                <a16:creationId xmlns:a16="http://schemas.microsoft.com/office/drawing/2014/main" id="{4D3274BE-37B7-439F-9B26-EC43D3C06ED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11225" y="1324795"/>
            <a:ext cx="11044801" cy="0"/>
          </a:xfrm>
          <a:prstGeom prst="line">
            <a:avLst/>
          </a:prstGeom>
          <a:noFill/>
          <a:ln w="25400">
            <a:solidFill>
              <a:srgbClr val="0081A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9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81A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90DF48E-4D75-4162-85DB-72D635574AF9}"/>
              </a:ext>
            </a:extLst>
          </p:cNvPr>
          <p:cNvSpPr/>
          <p:nvPr/>
        </p:nvSpPr>
        <p:spPr>
          <a:xfrm>
            <a:off x="0" y="6251643"/>
            <a:ext cx="12192000" cy="703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1A08F-56A6-4329-B80C-0DB6338A7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ActivitySim</a:t>
            </a:r>
            <a:r>
              <a:rPr lang="en-US" dirty="0"/>
              <a:t>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B5E20-ADB6-444E-A019-F27FD9D1C3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TRB Annual Meeting</a:t>
            </a:r>
          </a:p>
          <a:p>
            <a:r>
              <a:rPr lang="en-US" dirty="0"/>
              <a:t>Washington, DC</a:t>
            </a:r>
          </a:p>
          <a:p>
            <a:r>
              <a:rPr lang="en-US" dirty="0"/>
              <a:t>January 14,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CD1F4-4163-42B7-9543-A8AC36B96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03" y="6415155"/>
            <a:ext cx="876422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048C31-0A33-4F74-A29C-D38DD3916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63" y="6314313"/>
            <a:ext cx="761844" cy="519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068561-CFEC-4923-B796-BA4ACBF40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98" y="6397578"/>
            <a:ext cx="1514686" cy="381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06D224-861B-4A8C-843C-E356B28DC2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67" y="6321375"/>
            <a:ext cx="1514686" cy="5464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0A24A-C8C9-41D7-8CAF-B425E79365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921" y="6351673"/>
            <a:ext cx="1362265" cy="485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B24E37-9114-4166-B993-674E57C851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915" y="6491408"/>
            <a:ext cx="1562100" cy="304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1DE5DB6-22E2-4004-8D1C-8B64719663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892" y="6491408"/>
            <a:ext cx="1153522" cy="20637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390DF0B-8083-47B4-824B-3CAB62745C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206" y="6397578"/>
            <a:ext cx="1562100" cy="43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43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963" y="2272144"/>
            <a:ext cx="4091710" cy="36000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Project governance review</a:t>
            </a:r>
          </a:p>
          <a:p>
            <a:pPr lvl="1"/>
            <a:r>
              <a:rPr lang="en-US" dirty="0"/>
              <a:t>MOU/MOA</a:t>
            </a:r>
          </a:p>
          <a:p>
            <a:pPr lvl="1"/>
            <a:r>
              <a:rPr lang="en-US" dirty="0"/>
              <a:t>Contracting</a:t>
            </a:r>
          </a:p>
          <a:p>
            <a:pPr lvl="1"/>
            <a:r>
              <a:rPr lang="en-US" dirty="0"/>
              <a:t>Governance Document</a:t>
            </a:r>
          </a:p>
          <a:p>
            <a:pPr lvl="1"/>
            <a:r>
              <a:rPr lang="en-US" dirty="0"/>
              <a:t>Project operating plan</a:t>
            </a:r>
          </a:p>
          <a:p>
            <a:r>
              <a:rPr lang="en-US" dirty="0"/>
              <a:t>Membership</a:t>
            </a:r>
          </a:p>
          <a:p>
            <a:pPr lvl="1"/>
            <a:r>
              <a:rPr lang="en-US" dirty="0"/>
              <a:t>Member Status</a:t>
            </a:r>
          </a:p>
          <a:p>
            <a:pPr lvl="1"/>
            <a:r>
              <a:rPr lang="en-US" dirty="0"/>
              <a:t>Outreach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F77BA3-D986-488E-8886-CD54E9D842AA}"/>
              </a:ext>
            </a:extLst>
          </p:cNvPr>
          <p:cNvSpPr txBox="1">
            <a:spLocks/>
          </p:cNvSpPr>
          <p:nvPr/>
        </p:nvSpPr>
        <p:spPr>
          <a:xfrm>
            <a:off x="1717963" y="1474718"/>
            <a:ext cx="4793673" cy="945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81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Admin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BBC10F-43E1-4F66-B210-8B99BDDF3996}"/>
              </a:ext>
            </a:extLst>
          </p:cNvPr>
          <p:cNvSpPr txBox="1">
            <a:spLocks/>
          </p:cNvSpPr>
          <p:nvPr/>
        </p:nvSpPr>
        <p:spPr>
          <a:xfrm>
            <a:off x="6717104" y="2272144"/>
            <a:ext cx="4793673" cy="3600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Phase 5A</a:t>
            </a:r>
          </a:p>
          <a:p>
            <a:pPr lvl="1"/>
            <a:r>
              <a:rPr lang="en-US" dirty="0"/>
              <a:t>Input and Output Improvements</a:t>
            </a:r>
          </a:p>
          <a:p>
            <a:pPr lvl="1"/>
            <a:r>
              <a:rPr lang="en-US" dirty="0"/>
              <a:t>Support for Modeling TNCs and For-Hire Vehicles</a:t>
            </a:r>
          </a:p>
          <a:p>
            <a:pPr lvl="1"/>
            <a:r>
              <a:rPr lang="en-US" dirty="0"/>
              <a:t>Model Developer Tutorial</a:t>
            </a:r>
          </a:p>
          <a:p>
            <a:pPr lvl="1"/>
            <a:r>
              <a:rPr lang="en-US" dirty="0" err="1"/>
              <a:t>PopulationSim</a:t>
            </a:r>
            <a:r>
              <a:rPr lang="en-US" dirty="0"/>
              <a:t> Integration</a:t>
            </a:r>
          </a:p>
          <a:p>
            <a:r>
              <a:rPr lang="en-US" dirty="0"/>
              <a:t>Phase 5B</a:t>
            </a:r>
          </a:p>
          <a:p>
            <a:pPr lvl="1"/>
            <a:r>
              <a:rPr lang="en-US" dirty="0"/>
              <a:t>Scope review</a:t>
            </a:r>
          </a:p>
          <a:p>
            <a:pPr lvl="1"/>
            <a:r>
              <a:rPr lang="en-US" dirty="0"/>
              <a:t>Contribution coordination</a:t>
            </a:r>
          </a:p>
          <a:p>
            <a:pPr lvl="2"/>
            <a:r>
              <a:rPr lang="en-US" dirty="0"/>
              <a:t>ARC and SEMCOG projects</a:t>
            </a:r>
          </a:p>
          <a:p>
            <a:endParaRPr lang="en-US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A38466-D05A-421E-B7AA-451ABD34742D}"/>
              </a:ext>
            </a:extLst>
          </p:cNvPr>
          <p:cNvSpPr txBox="1">
            <a:spLocks/>
          </p:cNvSpPr>
          <p:nvPr/>
        </p:nvSpPr>
        <p:spPr>
          <a:xfrm>
            <a:off x="6717104" y="1474718"/>
            <a:ext cx="4793673" cy="945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81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Scope</a:t>
            </a:r>
          </a:p>
        </p:txBody>
      </p:sp>
    </p:spTree>
    <p:extLst>
      <p:ext uri="{BB962C8B-B14F-4D97-AF65-F5344CB8AC3E}">
        <p14:creationId xmlns:p14="http://schemas.microsoft.com/office/powerpoint/2010/main" val="204813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14" y="1747489"/>
            <a:ext cx="9209866" cy="4053704"/>
          </a:xfrm>
        </p:spPr>
        <p:txBody>
          <a:bodyPr>
            <a:normAutofit/>
          </a:bodyPr>
          <a:lstStyle/>
          <a:p>
            <a:r>
              <a:rPr lang="en-US" dirty="0"/>
              <a:t>MOA </a:t>
            </a:r>
          </a:p>
          <a:p>
            <a:pPr lvl="1"/>
            <a:r>
              <a:rPr lang="en-US" dirty="0"/>
              <a:t>Establish MPO-AMPO responsibilities</a:t>
            </a:r>
          </a:p>
          <a:p>
            <a:r>
              <a:rPr lang="en-US" dirty="0"/>
              <a:t>Contract</a:t>
            </a:r>
          </a:p>
          <a:p>
            <a:pPr lvl="1"/>
            <a:r>
              <a:rPr lang="en-US" dirty="0"/>
              <a:t>Establish contractor responsibilities</a:t>
            </a:r>
          </a:p>
          <a:p>
            <a:pPr lvl="1"/>
            <a:r>
              <a:rPr lang="en-US" dirty="0"/>
              <a:t>Annual contributions and scope alignment</a:t>
            </a:r>
          </a:p>
          <a:p>
            <a:r>
              <a:rPr lang="en-US" dirty="0"/>
              <a:t>Governance</a:t>
            </a:r>
          </a:p>
          <a:p>
            <a:pPr lvl="1"/>
            <a:r>
              <a:rPr lang="en-US" dirty="0"/>
              <a:t>Define project mission, roles and responsibilities, decision-making</a:t>
            </a:r>
          </a:p>
          <a:p>
            <a:r>
              <a:rPr lang="en-US" dirty="0"/>
              <a:t>Project Operating Plan (new)?</a:t>
            </a:r>
            <a:endParaRPr lang="en-US" sz="2400" dirty="0"/>
          </a:p>
          <a:p>
            <a:pPr lvl="1"/>
            <a:r>
              <a:rPr lang="en-US" dirty="0"/>
              <a:t>Articulate explicit / detailed project management approach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442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012" y="1641526"/>
            <a:ext cx="9149905" cy="3889843"/>
          </a:xfrm>
        </p:spPr>
        <p:txBody>
          <a:bodyPr>
            <a:normAutofit/>
          </a:bodyPr>
          <a:lstStyle/>
          <a:p>
            <a:r>
              <a:rPr lang="en-US" sz="3200" dirty="0"/>
              <a:t>Governance Doc</a:t>
            </a:r>
          </a:p>
          <a:p>
            <a:pPr lvl="1"/>
            <a:r>
              <a:rPr lang="en-US" sz="2800" dirty="0"/>
              <a:t>Governance</a:t>
            </a:r>
          </a:p>
          <a:p>
            <a:pPr lvl="1"/>
            <a:r>
              <a:rPr lang="en-US" sz="2800" dirty="0"/>
              <a:t>Mission of </a:t>
            </a:r>
            <a:r>
              <a:rPr lang="en-US" sz="2800" dirty="0" err="1"/>
              <a:t>ActivitySim</a:t>
            </a:r>
            <a:endParaRPr lang="en-US" sz="2800" dirty="0"/>
          </a:p>
          <a:p>
            <a:pPr lvl="1"/>
            <a:r>
              <a:rPr lang="en-US" sz="2800" dirty="0"/>
              <a:t>Roles &amp; Responsibilities</a:t>
            </a:r>
          </a:p>
          <a:p>
            <a:pPr lvl="1"/>
            <a:r>
              <a:rPr lang="en-US" sz="2800" dirty="0"/>
              <a:t>Project Management Committee (PMC)</a:t>
            </a:r>
          </a:p>
          <a:p>
            <a:pPr lvl="1"/>
            <a:r>
              <a:rPr lang="en-US" sz="2800" dirty="0"/>
              <a:t>Decision-Making</a:t>
            </a:r>
          </a:p>
          <a:p>
            <a:pPr lvl="1"/>
            <a:r>
              <a:rPr lang="en-US" sz="2800" dirty="0"/>
              <a:t>Communication Channels</a:t>
            </a:r>
          </a:p>
          <a:p>
            <a:pPr lvl="1"/>
            <a:r>
              <a:rPr lang="en-US" sz="2800" dirty="0"/>
              <a:t>Code Management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31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14" y="1747489"/>
            <a:ext cx="9209866" cy="4053704"/>
          </a:xfrm>
        </p:spPr>
        <p:txBody>
          <a:bodyPr>
            <a:normAutofit/>
          </a:bodyPr>
          <a:lstStyle/>
          <a:p>
            <a:r>
              <a:rPr lang="en-US" dirty="0"/>
              <a:t>Member status</a:t>
            </a:r>
          </a:p>
          <a:p>
            <a:pPr lvl="1"/>
            <a:r>
              <a:rPr lang="en-US" dirty="0"/>
              <a:t>Roster</a:t>
            </a:r>
          </a:p>
          <a:p>
            <a:pPr lvl="1"/>
            <a:r>
              <a:rPr lang="en-US" dirty="0"/>
              <a:t>Contributions</a:t>
            </a:r>
          </a:p>
          <a:p>
            <a:r>
              <a:rPr lang="en-US" dirty="0"/>
              <a:t>Outreach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849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5a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14" y="1747489"/>
            <a:ext cx="9209866" cy="4053704"/>
          </a:xfrm>
        </p:spPr>
        <p:txBody>
          <a:bodyPr>
            <a:normAutofit/>
          </a:bodyPr>
          <a:lstStyle/>
          <a:p>
            <a:r>
              <a:rPr lang="en-US" dirty="0"/>
              <a:t>Task 1: Project Management</a:t>
            </a:r>
          </a:p>
          <a:p>
            <a:r>
              <a:rPr lang="en-US" dirty="0"/>
              <a:t>Task 4: Input and Output Improvements</a:t>
            </a:r>
          </a:p>
          <a:p>
            <a:r>
              <a:rPr lang="en-US" dirty="0"/>
              <a:t>Task 5: Support for Modeling TNCs and For-Hire Vehicles</a:t>
            </a:r>
          </a:p>
          <a:p>
            <a:r>
              <a:rPr lang="en-US" dirty="0"/>
              <a:t>Task 6: Model Developer Tutorial</a:t>
            </a:r>
          </a:p>
          <a:p>
            <a:r>
              <a:rPr lang="en-US" dirty="0"/>
              <a:t>Task 8: </a:t>
            </a:r>
            <a:r>
              <a:rPr lang="en-US" dirty="0" err="1"/>
              <a:t>PopulationSim</a:t>
            </a:r>
            <a:r>
              <a:rPr lang="en-US" dirty="0"/>
              <a:t> Integration</a:t>
            </a:r>
          </a:p>
        </p:txBody>
      </p:sp>
    </p:spTree>
    <p:extLst>
      <p:ext uri="{BB962C8B-B14F-4D97-AF65-F5344CB8AC3E}">
        <p14:creationId xmlns:p14="http://schemas.microsoft.com/office/powerpoint/2010/main" val="865732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5b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14" y="1747489"/>
            <a:ext cx="9209866" cy="40537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Scope review</a:t>
            </a:r>
          </a:p>
          <a:p>
            <a:pPr lvl="1"/>
            <a:r>
              <a:rPr lang="en-US" dirty="0"/>
              <a:t>Task 1: Project Management</a:t>
            </a:r>
          </a:p>
          <a:p>
            <a:pPr lvl="1"/>
            <a:r>
              <a:rPr lang="en-US" dirty="0"/>
              <a:t>Task 2: Strategic Development and Contribution Plan</a:t>
            </a:r>
          </a:p>
          <a:p>
            <a:pPr lvl="1"/>
            <a:r>
              <a:rPr lang="en-US" dirty="0"/>
              <a:t>Task 3: Support for Two Zone Systems</a:t>
            </a:r>
          </a:p>
          <a:p>
            <a:pPr lvl="1"/>
            <a:r>
              <a:rPr lang="en-US" dirty="0"/>
              <a:t>Task 7: Performance Tuning</a:t>
            </a:r>
          </a:p>
          <a:p>
            <a:pPr lvl="1"/>
            <a:r>
              <a:rPr lang="en-US" dirty="0"/>
              <a:t>Task 9: Model Estimation Mode</a:t>
            </a:r>
          </a:p>
          <a:p>
            <a:pPr lvl="1"/>
            <a:r>
              <a:rPr lang="en-US" dirty="0"/>
              <a:t>Task 10: Support for Three Zone Systems and Transit Virtual Path Building</a:t>
            </a:r>
          </a:p>
          <a:p>
            <a:r>
              <a:rPr lang="en-US" dirty="0"/>
              <a:t>Contribution coordination</a:t>
            </a:r>
          </a:p>
          <a:p>
            <a:pPr lvl="1"/>
            <a:r>
              <a:rPr lang="en-US" dirty="0"/>
              <a:t>ARC &amp; SEMCOG projects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674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</TotalTime>
  <Words>231</Words>
  <Application>Microsoft Macintosh PowerPoint</Application>
  <PresentationFormat>Widescreen</PresentationFormat>
  <Paragraphs>79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</vt:lpstr>
      <vt:lpstr>Office Theme</vt:lpstr>
      <vt:lpstr>ActivitySim Meeting</vt:lpstr>
      <vt:lpstr>Agenda</vt:lpstr>
      <vt:lpstr>Governance Review</vt:lpstr>
      <vt:lpstr>Governance Review</vt:lpstr>
      <vt:lpstr>Membership</vt:lpstr>
      <vt:lpstr>Phase 5a Status</vt:lpstr>
      <vt:lpstr>Phase 5b Status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Roper</dc:creator>
  <cp:lastModifiedBy>Joe Castiglione</cp:lastModifiedBy>
  <cp:revision>68</cp:revision>
  <dcterms:created xsi:type="dcterms:W3CDTF">2018-10-17T19:26:46Z</dcterms:created>
  <dcterms:modified xsi:type="dcterms:W3CDTF">2020-01-14T15:10:12Z</dcterms:modified>
</cp:coreProperties>
</file>